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0" r:id="rId3"/>
    <p:sldId id="259" r:id="rId4"/>
    <p:sldId id="257" r:id="rId5"/>
    <p:sldId id="258" r:id="rId6"/>
    <p:sldId id="267" r:id="rId7"/>
    <p:sldId id="260" r:id="rId8"/>
    <p:sldId id="261" r:id="rId9"/>
    <p:sldId id="268" r:id="rId10"/>
    <p:sldId id="265" r:id="rId11"/>
    <p:sldId id="269" r:id="rId12"/>
    <p:sldId id="262" r:id="rId13"/>
    <p:sldId id="263" r:id="rId14"/>
    <p:sldId id="264" r:id="rId15"/>
    <p:sldId id="256" r:id="rId1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370" y="-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3550" y="971550"/>
            <a:ext cx="3829049" cy="455294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464299" y="177800"/>
            <a:ext cx="3752850" cy="2159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250" b="1" i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50" b="1" i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50" b="1" i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250" b="1" i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9800" y="177803"/>
            <a:ext cx="4714875" cy="1492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250" b="1" i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8.png"/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obrnadzor.gov.ru/navigator-gia/" TargetMode="External"/><Relationship Id="rId3" Type="http://schemas.openxmlformats.org/officeDocument/2006/relationships/hyperlink" Target="http://publication.pravo.gov.ru/Document/View/0001202305160003" TargetMode="External"/><Relationship Id="rId2" Type="http://schemas.openxmlformats.org/officeDocument/2006/relationships/hyperlink" Target="https://www.consultant.ru/document/cons_doc_LAW_140174/" TargetMode="External"/><Relationship Id="rId10" Type="http://schemas.openxmlformats.org/officeDocument/2006/relationships/slideLayout" Target="../slideLayouts/slideLayout4.xml"/><Relationship Id="rId1" Type="http://schemas.openxmlformats.org/officeDocument/2006/relationships/hyperlink" Target="https://fipi.ru/ege/normativno-pravovye-dokumenty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64299" y="177800"/>
            <a:ext cx="3752850" cy="2159000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 marR="5080">
              <a:lnSpc>
                <a:spcPts val="5250"/>
              </a:lnSpc>
              <a:spcBef>
                <a:spcPts val="1150"/>
              </a:spcBef>
            </a:pPr>
            <a:r>
              <a:rPr sz="5250" b="1" spc="-190" dirty="0">
                <a:latin typeface="Trebuchet MS" panose="020B0603020202020204"/>
                <a:cs typeface="Trebuchet MS" panose="020B0603020202020204"/>
              </a:rPr>
              <a:t>Как</a:t>
            </a:r>
            <a:r>
              <a:rPr sz="5250" b="1" spc="-484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-204" dirty="0">
                <a:latin typeface="Trebuchet MS" panose="020B0603020202020204"/>
                <a:cs typeface="Trebuchet MS" panose="020B0603020202020204"/>
              </a:rPr>
              <a:t>пройдет </a:t>
            </a:r>
            <a:r>
              <a:rPr sz="5250" b="1" spc="-180" dirty="0">
                <a:latin typeface="Trebuchet MS" panose="020B0603020202020204"/>
                <a:cs typeface="Trebuchet MS" panose="020B0603020202020204"/>
              </a:rPr>
              <a:t>Г</a:t>
            </a:r>
            <a:r>
              <a:rPr sz="5250" b="1" spc="-78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735" dirty="0">
                <a:latin typeface="Trebuchet MS" panose="020B0603020202020204"/>
                <a:cs typeface="Trebuchet MS" panose="020B0603020202020204"/>
              </a:rPr>
              <a:t>И</a:t>
            </a:r>
            <a:r>
              <a:rPr sz="5250" b="1" spc="100" dirty="0">
                <a:latin typeface="Trebuchet MS" panose="020B0603020202020204"/>
                <a:cs typeface="Trebuchet MS" panose="020B0603020202020204"/>
              </a:rPr>
              <a:t>А</a:t>
            </a:r>
            <a:r>
              <a:rPr sz="5250" b="1" spc="-45" dirty="0">
                <a:latin typeface="Trebuchet MS" panose="020B0603020202020204"/>
                <a:cs typeface="Trebuchet MS" panose="020B0603020202020204"/>
              </a:rPr>
              <a:t>-</a:t>
            </a:r>
            <a:r>
              <a:rPr sz="5250" b="1" spc="-415" dirty="0">
                <a:latin typeface="Trebuchet MS" panose="020B0603020202020204"/>
                <a:cs typeface="Trebuchet MS" panose="020B0603020202020204"/>
              </a:rPr>
              <a:t>11</a:t>
            </a:r>
            <a:endParaRPr sz="525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ts val="5250"/>
              </a:lnSpc>
            </a:pPr>
            <a:r>
              <a:rPr sz="5250" b="1" spc="-345" dirty="0">
                <a:latin typeface="Trebuchet MS" panose="020B0603020202020204"/>
                <a:cs typeface="Trebuchet MS" panose="020B0603020202020204"/>
              </a:rPr>
              <a:t>в</a:t>
            </a:r>
            <a:r>
              <a:rPr sz="5250" b="1" spc="-51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-275" dirty="0">
                <a:latin typeface="Trebuchet MS" panose="020B0603020202020204"/>
                <a:cs typeface="Trebuchet MS" panose="020B0603020202020204"/>
              </a:rPr>
              <a:t>2025/26</a:t>
            </a:r>
            <a:endParaRPr sz="52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64299" y="2178050"/>
            <a:ext cx="4048760" cy="825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250" b="1" spc="-285" dirty="0">
                <a:latin typeface="Trebuchet MS" panose="020B0603020202020204"/>
                <a:cs typeface="Trebuchet MS" panose="020B0603020202020204"/>
              </a:rPr>
              <a:t>учебном</a:t>
            </a:r>
            <a:r>
              <a:rPr sz="5250" b="1" spc="-5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-170" dirty="0">
                <a:latin typeface="Trebuchet MS" panose="020B0603020202020204"/>
                <a:cs typeface="Trebuchet MS" panose="020B0603020202020204"/>
              </a:rPr>
              <a:t>году</a:t>
            </a:r>
            <a:endParaRPr sz="52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706" y="5313118"/>
            <a:ext cx="1021946" cy="9086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5661248"/>
            <a:ext cx="2304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МОУ</a:t>
            </a:r>
            <a:endParaRPr lang="ru-RU" sz="2000" b="1" dirty="0">
              <a:solidFill>
                <a:schemeClr val="bg1"/>
              </a:solidFill>
            </a:endParaRP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 «СОШ № 2 </a:t>
            </a:r>
            <a:r>
              <a:rPr lang="ru-RU" sz="2000" b="1" dirty="0" err="1">
                <a:solidFill>
                  <a:schemeClr val="bg1"/>
                </a:solidFill>
              </a:rPr>
              <a:t>г.Пугачева</a:t>
            </a:r>
            <a:r>
              <a:rPr lang="ru-RU" sz="2000" b="1" dirty="0">
                <a:solidFill>
                  <a:schemeClr val="bg1"/>
                </a:solidFill>
              </a:rPr>
              <a:t>»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82921" y="6324756"/>
            <a:ext cx="449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1"/>
                </a:solidFill>
              </a:rPr>
              <a:t>https://shkola2pugachevr64.gosweb.gosuslugi.ru</a:t>
            </a:r>
            <a:r>
              <a:rPr lang="en-US" b="1" dirty="0">
                <a:solidFill>
                  <a:schemeClr val="tx1"/>
                </a:solidFill>
              </a:rPr>
              <a:t>/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4630072"/>
            <a:ext cx="2387592" cy="1591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838200"/>
            <a:ext cx="10795000" cy="827150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 marR="5080" algn="ctr">
              <a:lnSpc>
                <a:spcPts val="5250"/>
              </a:lnSpc>
              <a:spcBef>
                <a:spcPts val="1150"/>
              </a:spcBef>
            </a:pPr>
            <a:r>
              <a:rPr lang="ru-RU" spc="660" dirty="0" err="1" smtClean="0"/>
              <a:t>Аппеляция</a:t>
            </a:r>
            <a:endParaRPr spc="-27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 marR="5080">
              <a:lnSpc>
                <a:spcPts val="5250"/>
              </a:lnSpc>
              <a:spcBef>
                <a:spcPts val="1150"/>
              </a:spcBef>
            </a:pPr>
            <a:r>
              <a:rPr spc="-225" dirty="0"/>
              <a:t>Когда</a:t>
            </a:r>
            <a:r>
              <a:rPr spc="-484" dirty="0"/>
              <a:t> </a:t>
            </a:r>
            <a:r>
              <a:rPr spc="-200" dirty="0"/>
              <a:t>проверят </a:t>
            </a:r>
            <a:r>
              <a:rPr spc="-25" dirty="0"/>
              <a:t>работы</a:t>
            </a:r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6159053" y="368398"/>
            <a:ext cx="5460365" cy="479742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697865" indent="275590">
              <a:lnSpc>
                <a:spcPts val="2930"/>
              </a:lnSpc>
              <a:spcBef>
                <a:spcPts val="380"/>
              </a:spcBef>
              <a:buChar char="–"/>
              <a:tabLst>
                <a:tab pos="288290" algn="l"/>
              </a:tabLst>
            </a:pPr>
            <a:r>
              <a:rPr sz="2600" spc="70" dirty="0">
                <a:latin typeface="Times New Roman" panose="02020603050405020304"/>
                <a:cs typeface="Times New Roman" panose="02020603050405020304"/>
              </a:rPr>
              <a:t>По</a:t>
            </a:r>
            <a:r>
              <a:rPr sz="26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70" dirty="0">
                <a:latin typeface="Times New Roman" panose="02020603050405020304"/>
                <a:cs typeface="Times New Roman" panose="02020603050405020304"/>
              </a:rPr>
              <a:t>информатике</a:t>
            </a:r>
            <a:r>
              <a:rPr sz="2600" spc="-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390" dirty="0">
                <a:latin typeface="Times New Roman" panose="02020603050405020304"/>
                <a:cs typeface="Times New Roman" panose="02020603050405020304"/>
              </a:rPr>
              <a:t>—</a:t>
            </a:r>
            <a:r>
              <a:rPr sz="26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не</a:t>
            </a:r>
            <a:r>
              <a:rPr sz="26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40" dirty="0">
                <a:latin typeface="Times New Roman" panose="02020603050405020304"/>
                <a:cs typeface="Times New Roman" panose="02020603050405020304"/>
              </a:rPr>
              <a:t>позднее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двух</a:t>
            </a:r>
            <a:r>
              <a:rPr sz="26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календарных</a:t>
            </a:r>
            <a:r>
              <a:rPr sz="26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60" dirty="0">
                <a:latin typeface="Times New Roman" panose="02020603050405020304"/>
                <a:cs typeface="Times New Roman" panose="02020603050405020304"/>
              </a:rPr>
              <a:t>дней</a:t>
            </a:r>
            <a:r>
              <a:rPr sz="26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после экзамена;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2700" marR="288290" indent="275590">
              <a:lnSpc>
                <a:spcPts val="2930"/>
              </a:lnSpc>
              <a:spcBef>
                <a:spcPts val="1710"/>
              </a:spcBef>
              <a:buChar char="–"/>
              <a:tabLst>
                <a:tab pos="288290" algn="l"/>
              </a:tabLst>
            </a:pPr>
            <a:r>
              <a:rPr sz="2600" dirty="0">
                <a:latin typeface="Times New Roman" panose="02020603050405020304"/>
                <a:cs typeface="Times New Roman" panose="02020603050405020304"/>
              </a:rPr>
              <a:t>математике</a:t>
            </a:r>
            <a:r>
              <a:rPr sz="2600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45" dirty="0">
                <a:latin typeface="Times New Roman" panose="02020603050405020304"/>
                <a:cs typeface="Times New Roman" panose="02020603050405020304"/>
              </a:rPr>
              <a:t>базового</a:t>
            </a:r>
            <a:r>
              <a:rPr sz="2600" spc="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уровня </a:t>
            </a:r>
            <a:r>
              <a:rPr sz="2600" spc="-390" dirty="0">
                <a:latin typeface="Times New Roman" panose="02020603050405020304"/>
                <a:cs typeface="Times New Roman" panose="02020603050405020304"/>
              </a:rPr>
              <a:t>—</a:t>
            </a:r>
            <a:r>
              <a:rPr sz="2600" spc="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25" dirty="0">
                <a:latin typeface="Times New Roman" panose="02020603050405020304"/>
                <a:cs typeface="Times New Roman" panose="02020603050405020304"/>
              </a:rPr>
              <a:t>не </a:t>
            </a:r>
            <a:r>
              <a:rPr sz="2600" spc="50" dirty="0">
                <a:latin typeface="Times New Roman" panose="02020603050405020304"/>
                <a:cs typeface="Times New Roman" panose="02020603050405020304"/>
              </a:rPr>
              <a:t>позднее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 трех</a:t>
            </a:r>
            <a:r>
              <a:rPr sz="2600" spc="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календарных</a:t>
            </a:r>
            <a:r>
              <a:rPr sz="26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45" dirty="0">
                <a:latin typeface="Times New Roman" panose="02020603050405020304"/>
                <a:cs typeface="Times New Roman" panose="02020603050405020304"/>
              </a:rPr>
              <a:t>дней;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2700" marR="303530" indent="275590">
              <a:lnSpc>
                <a:spcPts val="2930"/>
              </a:lnSpc>
              <a:spcBef>
                <a:spcPts val="1715"/>
              </a:spcBef>
              <a:buChar char="–"/>
              <a:tabLst>
                <a:tab pos="288290" algn="l"/>
              </a:tabLst>
            </a:pPr>
            <a:r>
              <a:rPr sz="2600" dirty="0">
                <a:latin typeface="Times New Roman" panose="02020603050405020304"/>
                <a:cs typeface="Times New Roman" panose="02020603050405020304"/>
              </a:rPr>
              <a:t>математике</a:t>
            </a:r>
            <a:r>
              <a:rPr sz="2600" spc="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55" dirty="0">
                <a:latin typeface="Times New Roman" panose="02020603050405020304"/>
                <a:cs typeface="Times New Roman" panose="02020603050405020304"/>
              </a:rPr>
              <a:t>профильного</a:t>
            </a:r>
            <a:r>
              <a:rPr sz="2600" spc="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уровня, </a:t>
            </a:r>
            <a:r>
              <a:rPr sz="2600" spc="-210" dirty="0">
                <a:latin typeface="Times New Roman" panose="02020603050405020304"/>
                <a:cs typeface="Times New Roman" panose="02020603050405020304"/>
              </a:rPr>
              <a:t>Г</a:t>
            </a:r>
            <a:r>
              <a:rPr sz="2600" spc="-1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ВЭ</a:t>
            </a:r>
            <a:r>
              <a:rPr sz="26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по</a:t>
            </a:r>
            <a:r>
              <a:rPr sz="2600" spc="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математике </a:t>
            </a:r>
            <a:r>
              <a:rPr sz="2600" spc="-440" dirty="0">
                <a:latin typeface="Times New Roman" panose="02020603050405020304"/>
                <a:cs typeface="Times New Roman" panose="02020603050405020304"/>
              </a:rPr>
              <a:t>—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ts val="2755"/>
              </a:lnSpc>
            </a:pPr>
            <a:r>
              <a:rPr sz="2600" dirty="0">
                <a:latin typeface="Times New Roman" panose="02020603050405020304"/>
                <a:cs typeface="Times New Roman" panose="02020603050405020304"/>
              </a:rPr>
              <a:t>не</a:t>
            </a:r>
            <a:r>
              <a:rPr sz="2600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50" dirty="0">
                <a:latin typeface="Times New Roman" panose="02020603050405020304"/>
                <a:cs typeface="Times New Roman" panose="02020603050405020304"/>
              </a:rPr>
              <a:t>позднее</a:t>
            </a:r>
            <a:r>
              <a:rPr sz="2600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четырех</a:t>
            </a:r>
            <a:r>
              <a:rPr sz="26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календарных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ts val="3020"/>
              </a:lnSpc>
            </a:pPr>
            <a:r>
              <a:rPr sz="2600" spc="45" dirty="0">
                <a:latin typeface="Times New Roman" panose="02020603050405020304"/>
                <a:cs typeface="Times New Roman" panose="02020603050405020304"/>
              </a:rPr>
              <a:t>дней;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2700" marR="5080" indent="275590">
              <a:lnSpc>
                <a:spcPts val="2930"/>
              </a:lnSpc>
              <a:spcBef>
                <a:spcPts val="1785"/>
              </a:spcBef>
              <a:buChar char="–"/>
              <a:tabLst>
                <a:tab pos="288290" algn="l"/>
              </a:tabLst>
            </a:pPr>
            <a:r>
              <a:rPr sz="2600" dirty="0">
                <a:latin typeface="Times New Roman" panose="02020603050405020304"/>
                <a:cs typeface="Times New Roman" panose="02020603050405020304"/>
              </a:rPr>
              <a:t>русскому</a:t>
            </a:r>
            <a:r>
              <a:rPr sz="26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30" dirty="0">
                <a:latin typeface="Times New Roman" panose="02020603050405020304"/>
                <a:cs typeface="Times New Roman" panose="02020603050405020304"/>
              </a:rPr>
              <a:t>языку</a:t>
            </a:r>
            <a:r>
              <a:rPr sz="26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390" dirty="0">
                <a:latin typeface="Times New Roman" panose="02020603050405020304"/>
                <a:cs typeface="Times New Roman" panose="02020603050405020304"/>
              </a:rPr>
              <a:t>—</a:t>
            </a:r>
            <a:r>
              <a:rPr sz="26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не</a:t>
            </a:r>
            <a:r>
              <a:rPr sz="26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50" dirty="0">
                <a:latin typeface="Times New Roman" panose="02020603050405020304"/>
                <a:cs typeface="Times New Roman" panose="02020603050405020304"/>
              </a:rPr>
              <a:t>позднее</a:t>
            </a:r>
            <a:r>
              <a:rPr sz="26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шести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календарных</a:t>
            </a:r>
            <a:r>
              <a:rPr sz="2600" spc="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45" dirty="0">
                <a:latin typeface="Times New Roman" panose="02020603050405020304"/>
                <a:cs typeface="Times New Roman" panose="02020603050405020304"/>
              </a:rPr>
              <a:t>дней;</a:t>
            </a:r>
            <a:endParaRPr sz="26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 marR="5080">
              <a:lnSpc>
                <a:spcPts val="5250"/>
              </a:lnSpc>
              <a:spcBef>
                <a:spcPts val="1150"/>
              </a:spcBef>
            </a:pPr>
            <a:r>
              <a:rPr spc="-225" dirty="0"/>
              <a:t>Когда</a:t>
            </a:r>
            <a:r>
              <a:rPr spc="-484" dirty="0"/>
              <a:t> </a:t>
            </a:r>
            <a:r>
              <a:rPr spc="-200" dirty="0"/>
              <a:t>проверят </a:t>
            </a:r>
            <a:r>
              <a:rPr spc="-25" dirty="0"/>
              <a:t>работы</a:t>
            </a:r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6159053" y="368398"/>
            <a:ext cx="5434330" cy="494982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280035" indent="275590">
              <a:lnSpc>
                <a:spcPts val="2930"/>
              </a:lnSpc>
              <a:spcBef>
                <a:spcPts val="380"/>
              </a:spcBef>
              <a:buChar char="–"/>
              <a:tabLst>
                <a:tab pos="288290" algn="l"/>
              </a:tabLst>
            </a:pPr>
            <a:r>
              <a:rPr sz="2600" dirty="0">
                <a:latin typeface="Times New Roman" panose="02020603050405020304"/>
                <a:cs typeface="Times New Roman" panose="02020603050405020304"/>
              </a:rPr>
              <a:t>учебным</a:t>
            </a:r>
            <a:r>
              <a:rPr sz="26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60" dirty="0">
                <a:latin typeface="Times New Roman" panose="02020603050405020304"/>
                <a:cs typeface="Times New Roman" panose="02020603050405020304"/>
              </a:rPr>
              <a:t>предметам</a:t>
            </a:r>
            <a:r>
              <a:rPr sz="26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по</a:t>
            </a:r>
            <a:r>
              <a:rPr sz="26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выбору</a:t>
            </a:r>
            <a:r>
              <a:rPr sz="26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440" dirty="0">
                <a:latin typeface="Times New Roman" panose="02020603050405020304"/>
                <a:cs typeface="Times New Roman" panose="02020603050405020304"/>
              </a:rPr>
              <a:t>—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не</a:t>
            </a:r>
            <a:r>
              <a:rPr sz="2600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50" dirty="0">
                <a:latin typeface="Times New Roman" panose="02020603050405020304"/>
                <a:cs typeface="Times New Roman" panose="02020603050405020304"/>
              </a:rPr>
              <a:t>позднее</a:t>
            </a:r>
            <a:r>
              <a:rPr sz="2600" spc="-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четырех</a:t>
            </a:r>
            <a:r>
              <a:rPr sz="26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календарных </a:t>
            </a:r>
            <a:r>
              <a:rPr sz="2600" spc="60" dirty="0">
                <a:latin typeface="Times New Roman" panose="02020603050405020304"/>
                <a:cs typeface="Times New Roman" panose="02020603050405020304"/>
              </a:rPr>
              <a:t>дней</a:t>
            </a:r>
            <a:r>
              <a:rPr sz="26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после</a:t>
            </a:r>
            <a:r>
              <a:rPr sz="26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экзамена.</a:t>
            </a:r>
            <a:r>
              <a:rPr sz="26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Исключение</a:t>
            </a:r>
            <a:r>
              <a:rPr sz="26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285" dirty="0">
                <a:latin typeface="Times New Roman" panose="02020603050405020304"/>
                <a:cs typeface="Times New Roman" panose="02020603050405020304"/>
              </a:rPr>
              <a:t>– </a:t>
            </a:r>
            <a:r>
              <a:rPr sz="2600" spc="-165" dirty="0">
                <a:latin typeface="Times New Roman" panose="02020603050405020304"/>
                <a:cs typeface="Times New Roman" panose="02020603050405020304"/>
              </a:rPr>
              <a:t>Е</a:t>
            </a:r>
            <a:r>
              <a:rPr sz="2600" spc="-2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ГЭ</a:t>
            </a:r>
            <a:r>
              <a:rPr sz="26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по</a:t>
            </a:r>
            <a:r>
              <a:rPr sz="26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55" dirty="0">
                <a:latin typeface="Times New Roman" panose="02020603050405020304"/>
                <a:cs typeface="Times New Roman" panose="02020603050405020304"/>
              </a:rPr>
              <a:t>информатике;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2700" marR="450215" indent="275590">
              <a:lnSpc>
                <a:spcPts val="2920"/>
              </a:lnSpc>
              <a:spcBef>
                <a:spcPts val="1710"/>
              </a:spcBef>
              <a:buChar char="–"/>
              <a:tabLst>
                <a:tab pos="288290" algn="l"/>
              </a:tabLst>
            </a:pPr>
            <a:r>
              <a:rPr sz="2600" dirty="0">
                <a:latin typeface="Times New Roman" panose="02020603050405020304"/>
                <a:cs typeface="Times New Roman" panose="02020603050405020304"/>
              </a:rPr>
              <a:t>экзаменам</a:t>
            </a:r>
            <a:r>
              <a:rPr sz="2600" spc="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7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600" spc="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досрочный</a:t>
            </a:r>
            <a:r>
              <a:rPr sz="2600" spc="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50" dirty="0">
                <a:latin typeface="Times New Roman" panose="02020603050405020304"/>
                <a:cs typeface="Times New Roman" panose="02020603050405020304"/>
              </a:rPr>
              <a:t>и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дополнительный</a:t>
            </a:r>
            <a:r>
              <a:rPr sz="2600" spc="1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периоды,</a:t>
            </a:r>
            <a:r>
              <a:rPr sz="2600" spc="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50" dirty="0">
                <a:latin typeface="Times New Roman" panose="02020603050405020304"/>
                <a:cs typeface="Times New Roman" panose="02020603050405020304"/>
              </a:rPr>
              <a:t>в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резервные</a:t>
            </a:r>
            <a:r>
              <a:rPr sz="2600" spc="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сроки</a:t>
            </a:r>
            <a:r>
              <a:rPr sz="2600" spc="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каждого</a:t>
            </a:r>
            <a:r>
              <a:rPr sz="2600" spc="1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25" dirty="0">
                <a:latin typeface="Times New Roman" panose="02020603050405020304"/>
                <a:cs typeface="Times New Roman" panose="02020603050405020304"/>
              </a:rPr>
              <a:t>из </a:t>
            </a:r>
            <a:r>
              <a:rPr sz="2600" spc="55" dirty="0">
                <a:latin typeface="Times New Roman" panose="02020603050405020304"/>
                <a:cs typeface="Times New Roman" panose="02020603050405020304"/>
              </a:rPr>
              <a:t>периодов,</a:t>
            </a:r>
            <a:r>
              <a:rPr sz="2600" spc="-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390" dirty="0">
                <a:latin typeface="Times New Roman" panose="02020603050405020304"/>
                <a:cs typeface="Times New Roman" panose="02020603050405020304"/>
              </a:rPr>
              <a:t>—</a:t>
            </a:r>
            <a:r>
              <a:rPr sz="26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не</a:t>
            </a:r>
            <a:r>
              <a:rPr sz="26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50" dirty="0">
                <a:latin typeface="Times New Roman" panose="02020603050405020304"/>
                <a:cs typeface="Times New Roman" panose="02020603050405020304"/>
              </a:rPr>
              <a:t>позднее</a:t>
            </a:r>
            <a:r>
              <a:rPr sz="26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20" dirty="0">
                <a:latin typeface="Times New Roman" panose="02020603050405020304"/>
                <a:cs typeface="Times New Roman" panose="02020603050405020304"/>
              </a:rPr>
              <a:t>трех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календарных</a:t>
            </a:r>
            <a:r>
              <a:rPr sz="26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60" dirty="0">
                <a:latin typeface="Times New Roman" panose="02020603050405020304"/>
                <a:cs typeface="Times New Roman" panose="02020603050405020304"/>
              </a:rPr>
              <a:t>дней</a:t>
            </a:r>
            <a:r>
              <a:rPr sz="26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после</a:t>
            </a:r>
            <a:r>
              <a:rPr sz="26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экзамена.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2700" marR="5080" algn="just">
              <a:lnSpc>
                <a:spcPts val="2920"/>
              </a:lnSpc>
              <a:spcBef>
                <a:spcPts val="1750"/>
              </a:spcBef>
            </a:pP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Исключение</a:t>
            </a:r>
            <a:r>
              <a:rPr sz="26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335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600" spc="-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60" dirty="0">
                <a:latin typeface="Times New Roman" panose="02020603050405020304"/>
                <a:cs typeface="Times New Roman" panose="02020603050405020304"/>
              </a:rPr>
              <a:t>Е</a:t>
            </a:r>
            <a:r>
              <a:rPr sz="2600" spc="-2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35" dirty="0">
                <a:latin typeface="Times New Roman" panose="02020603050405020304"/>
                <a:cs typeface="Times New Roman" panose="02020603050405020304"/>
              </a:rPr>
              <a:t>ГЭ</a:t>
            </a:r>
            <a:r>
              <a:rPr sz="2600" spc="-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15" dirty="0">
                <a:latin typeface="Times New Roman" panose="02020603050405020304"/>
                <a:cs typeface="Times New Roman" panose="02020603050405020304"/>
              </a:rPr>
              <a:t>по</a:t>
            </a:r>
            <a:r>
              <a:rPr sz="26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60" dirty="0">
                <a:latin typeface="Times New Roman" panose="02020603050405020304"/>
                <a:cs typeface="Times New Roman" panose="02020603050405020304"/>
              </a:rPr>
              <a:t>информатике.</a:t>
            </a:r>
            <a:r>
              <a:rPr sz="2600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10" dirty="0">
                <a:latin typeface="Times New Roman" panose="02020603050405020304"/>
                <a:cs typeface="Times New Roman" panose="02020603050405020304"/>
              </a:rPr>
              <a:t>Ранее</a:t>
            </a:r>
            <a:r>
              <a:rPr sz="26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45" dirty="0">
                <a:latin typeface="Times New Roman" panose="02020603050405020304"/>
                <a:cs typeface="Times New Roman" panose="02020603050405020304"/>
              </a:rPr>
              <a:t>отдельно</a:t>
            </a:r>
            <a:r>
              <a:rPr sz="26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60" dirty="0">
                <a:latin typeface="Times New Roman" panose="02020603050405020304"/>
                <a:cs typeface="Times New Roman" panose="02020603050405020304"/>
              </a:rPr>
              <a:t>Е</a:t>
            </a:r>
            <a:r>
              <a:rPr sz="2600" spc="-2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35" dirty="0">
                <a:latin typeface="Times New Roman" panose="02020603050405020304"/>
                <a:cs typeface="Times New Roman" panose="02020603050405020304"/>
              </a:rPr>
              <a:t>ГЭ</a:t>
            </a:r>
            <a:r>
              <a:rPr sz="2600" spc="-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15" dirty="0">
                <a:latin typeface="Times New Roman" panose="02020603050405020304"/>
                <a:cs typeface="Times New Roman" panose="02020603050405020304"/>
              </a:rPr>
              <a:t>по</a:t>
            </a:r>
            <a:r>
              <a:rPr sz="26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70" dirty="0">
                <a:latin typeface="Times New Roman" panose="02020603050405020304"/>
                <a:cs typeface="Times New Roman" panose="02020603050405020304"/>
              </a:rPr>
              <a:t>информатике</a:t>
            </a:r>
            <a:r>
              <a:rPr sz="26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30" dirty="0">
                <a:latin typeface="Times New Roman" panose="02020603050405020304"/>
                <a:cs typeface="Times New Roman" panose="02020603050405020304"/>
              </a:rPr>
              <a:t>не</a:t>
            </a:r>
            <a:r>
              <a:rPr sz="2600" spc="-114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выделяли.</a:t>
            </a:r>
            <a:endParaRPr sz="26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9800" y="177800"/>
            <a:ext cx="3714750" cy="2159000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 marR="5080">
              <a:lnSpc>
                <a:spcPts val="5250"/>
              </a:lnSpc>
              <a:spcBef>
                <a:spcPts val="1150"/>
              </a:spcBef>
            </a:pPr>
            <a:r>
              <a:rPr spc="-20" dirty="0"/>
              <a:t>Когда </a:t>
            </a:r>
            <a:r>
              <a:rPr spc="-160" dirty="0"/>
              <a:t>опубликуют </a:t>
            </a:r>
            <a:r>
              <a:rPr spc="-275" dirty="0"/>
              <a:t>результаты</a:t>
            </a:r>
            <a:endParaRPr spc="-275" dirty="0"/>
          </a:p>
        </p:txBody>
      </p:sp>
      <p:sp>
        <p:nvSpPr>
          <p:cNvPr id="3" name="object 3"/>
          <p:cNvSpPr txBox="1"/>
          <p:nvPr/>
        </p:nvSpPr>
        <p:spPr>
          <a:xfrm>
            <a:off x="6159053" y="368395"/>
            <a:ext cx="5474970" cy="250190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128905">
              <a:lnSpc>
                <a:spcPts val="2930"/>
              </a:lnSpc>
              <a:spcBef>
                <a:spcPts val="380"/>
              </a:spcBef>
            </a:pPr>
            <a:r>
              <a:rPr sz="2600" spc="-25" dirty="0">
                <a:latin typeface="Times New Roman" panose="02020603050405020304"/>
                <a:cs typeface="Times New Roman" panose="02020603050405020304"/>
              </a:rPr>
              <a:t>Результаты</a:t>
            </a:r>
            <a:r>
              <a:rPr sz="26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экзаменов</a:t>
            </a:r>
            <a:r>
              <a:rPr sz="26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опубликуют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через</a:t>
            </a:r>
            <a:r>
              <a:rPr sz="2600" spc="-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7–11</a:t>
            </a:r>
            <a:r>
              <a:rPr sz="26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60" dirty="0">
                <a:latin typeface="Times New Roman" panose="02020603050405020304"/>
                <a:cs typeface="Times New Roman" panose="02020603050405020304"/>
              </a:rPr>
              <a:t>дней</a:t>
            </a:r>
            <a:r>
              <a:rPr sz="26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после</a:t>
            </a:r>
            <a:r>
              <a:rPr sz="26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35" dirty="0">
                <a:latin typeface="Times New Roman" panose="02020603050405020304"/>
                <a:cs typeface="Times New Roman" panose="02020603050405020304"/>
              </a:rPr>
              <a:t>проведения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экзамена</a:t>
            </a:r>
            <a:r>
              <a:rPr sz="2600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7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600" spc="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зависимости</a:t>
            </a:r>
            <a:r>
              <a:rPr sz="26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90" dirty="0">
                <a:latin typeface="Times New Roman" panose="02020603050405020304"/>
                <a:cs typeface="Times New Roman" panose="02020603050405020304"/>
              </a:rPr>
              <a:t>от</a:t>
            </a:r>
            <a:r>
              <a:rPr sz="26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45" dirty="0">
                <a:latin typeface="Times New Roman" panose="02020603050405020304"/>
                <a:cs typeface="Times New Roman" panose="02020603050405020304"/>
              </a:rPr>
              <a:t>предмета.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2700" marR="5080">
              <a:lnSpc>
                <a:spcPts val="2930"/>
              </a:lnSpc>
              <a:spcBef>
                <a:spcPts val="1710"/>
              </a:spcBef>
            </a:pPr>
            <a:r>
              <a:rPr sz="2600" dirty="0">
                <a:latin typeface="Times New Roman" panose="02020603050405020304"/>
                <a:cs typeface="Times New Roman" panose="02020603050405020304"/>
              </a:rPr>
              <a:t>Это</a:t>
            </a:r>
            <a:r>
              <a:rPr sz="26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связано</a:t>
            </a:r>
            <a:r>
              <a:rPr sz="26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26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централизованной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проверкой</a:t>
            </a:r>
            <a:r>
              <a:rPr sz="2600" spc="7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работ.</a:t>
            </a:r>
            <a:r>
              <a:rPr sz="2600" spc="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70" dirty="0">
                <a:latin typeface="Times New Roman" panose="02020603050405020304"/>
                <a:cs typeface="Times New Roman" panose="02020603050405020304"/>
              </a:rPr>
              <a:t>Ее</a:t>
            </a:r>
            <a:r>
              <a:rPr sz="2600" spc="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65" dirty="0">
                <a:latin typeface="Times New Roman" panose="02020603050405020304"/>
                <a:cs typeface="Times New Roman" panose="02020603050405020304"/>
              </a:rPr>
              <a:t>могут</a:t>
            </a:r>
            <a:r>
              <a:rPr sz="26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35" dirty="0">
                <a:latin typeface="Times New Roman" panose="02020603050405020304"/>
                <a:cs typeface="Times New Roman" panose="02020603050405020304"/>
              </a:rPr>
              <a:t>проводить </a:t>
            </a:r>
            <a:r>
              <a:rPr sz="2600" spc="-7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6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течение</a:t>
            </a:r>
            <a:r>
              <a:rPr sz="26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пяти</a:t>
            </a:r>
            <a:r>
              <a:rPr sz="26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рабочих</a:t>
            </a:r>
            <a:r>
              <a:rPr sz="26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45" dirty="0">
                <a:latin typeface="Times New Roman" panose="02020603050405020304"/>
                <a:cs typeface="Times New Roman" panose="02020603050405020304"/>
              </a:rPr>
              <a:t>дней.</a:t>
            </a:r>
            <a:endParaRPr sz="26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64299" y="177800"/>
            <a:ext cx="3752850" cy="2159000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 marR="5080">
              <a:lnSpc>
                <a:spcPts val="5250"/>
              </a:lnSpc>
              <a:spcBef>
                <a:spcPts val="1150"/>
              </a:spcBef>
            </a:pPr>
            <a:r>
              <a:rPr sz="5250" b="1" spc="-190" dirty="0">
                <a:latin typeface="Trebuchet MS" panose="020B0603020202020204"/>
                <a:cs typeface="Trebuchet MS" panose="020B0603020202020204"/>
              </a:rPr>
              <a:t>Как</a:t>
            </a:r>
            <a:r>
              <a:rPr sz="5250" b="1" spc="-484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-204" dirty="0">
                <a:latin typeface="Trebuchet MS" panose="020B0603020202020204"/>
                <a:cs typeface="Trebuchet MS" panose="020B0603020202020204"/>
              </a:rPr>
              <a:t>пройдет </a:t>
            </a:r>
            <a:r>
              <a:rPr sz="5250" b="1" spc="-180" dirty="0">
                <a:latin typeface="Trebuchet MS" panose="020B0603020202020204"/>
                <a:cs typeface="Trebuchet MS" panose="020B0603020202020204"/>
              </a:rPr>
              <a:t>Г</a:t>
            </a:r>
            <a:r>
              <a:rPr sz="5250" b="1" spc="-78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735" dirty="0">
                <a:latin typeface="Trebuchet MS" panose="020B0603020202020204"/>
                <a:cs typeface="Trebuchet MS" panose="020B0603020202020204"/>
              </a:rPr>
              <a:t>И</a:t>
            </a:r>
            <a:r>
              <a:rPr sz="5250" b="1" spc="100" dirty="0">
                <a:latin typeface="Trebuchet MS" panose="020B0603020202020204"/>
                <a:cs typeface="Trebuchet MS" panose="020B0603020202020204"/>
              </a:rPr>
              <a:t>А</a:t>
            </a:r>
            <a:r>
              <a:rPr sz="5250" b="1" spc="-45" dirty="0">
                <a:latin typeface="Trebuchet MS" panose="020B0603020202020204"/>
                <a:cs typeface="Trebuchet MS" panose="020B0603020202020204"/>
              </a:rPr>
              <a:t>-</a:t>
            </a:r>
            <a:r>
              <a:rPr sz="5250" b="1" spc="-415" dirty="0">
                <a:latin typeface="Trebuchet MS" panose="020B0603020202020204"/>
                <a:cs typeface="Trebuchet MS" panose="020B0603020202020204"/>
              </a:rPr>
              <a:t>11</a:t>
            </a:r>
            <a:endParaRPr sz="525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ts val="5250"/>
              </a:lnSpc>
            </a:pPr>
            <a:r>
              <a:rPr sz="5250" b="1" spc="-345" dirty="0">
                <a:latin typeface="Trebuchet MS" panose="020B0603020202020204"/>
                <a:cs typeface="Trebuchet MS" panose="020B0603020202020204"/>
              </a:rPr>
              <a:t>в</a:t>
            </a:r>
            <a:r>
              <a:rPr sz="5250" b="1" spc="-51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-275" dirty="0">
                <a:latin typeface="Trebuchet MS" panose="020B0603020202020204"/>
                <a:cs typeface="Trebuchet MS" panose="020B0603020202020204"/>
              </a:rPr>
              <a:t>2025/26</a:t>
            </a:r>
            <a:endParaRPr sz="525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64299" y="2178050"/>
            <a:ext cx="4048760" cy="825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250" b="1" spc="-285" dirty="0">
                <a:latin typeface="Trebuchet MS" panose="020B0603020202020204"/>
                <a:cs typeface="Trebuchet MS" panose="020B0603020202020204"/>
              </a:rPr>
              <a:t>учебном</a:t>
            </a:r>
            <a:r>
              <a:rPr sz="5250" b="1" spc="-5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-170" dirty="0">
                <a:latin typeface="Trebuchet MS" panose="020B0603020202020204"/>
                <a:cs typeface="Trebuchet MS" panose="020B0603020202020204"/>
              </a:rPr>
              <a:t>году</a:t>
            </a:r>
            <a:endParaRPr sz="525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706" y="5313118"/>
            <a:ext cx="1021946" cy="9086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5661248"/>
            <a:ext cx="2304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МОУ</a:t>
            </a:r>
            <a:endParaRPr lang="ru-RU" sz="2000" b="1" dirty="0">
              <a:solidFill>
                <a:schemeClr val="bg1"/>
              </a:solidFill>
            </a:endParaRP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 «СОШ № 2 </a:t>
            </a:r>
            <a:r>
              <a:rPr lang="ru-RU" sz="2000" b="1" dirty="0" err="1">
                <a:solidFill>
                  <a:schemeClr val="bg1"/>
                </a:solidFill>
              </a:rPr>
              <a:t>г.Пугачева</a:t>
            </a:r>
            <a:r>
              <a:rPr lang="ru-RU" sz="2000" b="1" dirty="0">
                <a:solidFill>
                  <a:schemeClr val="bg1"/>
                </a:solidFill>
              </a:rPr>
              <a:t>»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382921" y="6324756"/>
            <a:ext cx="449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tx1"/>
                </a:solidFill>
              </a:rPr>
              <a:t>https://shkola2pugachevr64.gosweb.gosuslugi.ru</a:t>
            </a:r>
            <a:r>
              <a:rPr lang="en-US" b="1" dirty="0">
                <a:solidFill>
                  <a:schemeClr val="tx1"/>
                </a:solidFill>
              </a:rPr>
              <a:t>/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4630072"/>
            <a:ext cx="2387592" cy="1591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228600"/>
            <a:ext cx="10795000" cy="741357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 marR="5080">
              <a:lnSpc>
                <a:spcPts val="5250"/>
              </a:lnSpc>
              <a:spcBef>
                <a:spcPts val="1150"/>
              </a:spcBef>
            </a:pPr>
            <a:r>
              <a:rPr lang="ru-RU" sz="2800" spc="66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–правовое обеспечение ГИА -11</a:t>
            </a:r>
            <a:endParaRPr sz="2800" spc="-27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8867" y="3886200"/>
            <a:ext cx="1082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Приказ </a:t>
            </a:r>
            <a:r>
              <a:rPr lang="ru-RU" dirty="0" err="1"/>
              <a:t>Минпросвещения</a:t>
            </a:r>
            <a:r>
              <a:rPr lang="ru-RU" dirty="0"/>
              <a:t> России, </a:t>
            </a:r>
            <a:r>
              <a:rPr lang="ru-RU" dirty="0" err="1"/>
              <a:t>Рособрнадзора</a:t>
            </a:r>
            <a:r>
              <a:rPr lang="ru-RU" dirty="0"/>
              <a:t> № 798/1094 от 07.11.2025 г. «Об утверждении единого расписания и продолжительности проведения единого государственного экзамена по каждому учебному предмету, требований к использованию средств обучения </a:t>
            </a:r>
            <a:endParaRPr lang="ru-RU" dirty="0" smtClean="0"/>
          </a:p>
          <a:p>
            <a:r>
              <a:rPr lang="ru-RU" dirty="0" smtClean="0"/>
              <a:t>и</a:t>
            </a:r>
            <a:r>
              <a:rPr lang="ru-RU" dirty="0"/>
              <a:t> воспитания при его проведении в 2026 году</a:t>
            </a:r>
            <a:r>
              <a:rPr lang="ru-RU" dirty="0" smtClean="0"/>
              <a:t>»                        </a:t>
            </a:r>
            <a:endParaRPr lang="ru-RU" dirty="0" smtClean="0"/>
          </a:p>
          <a:p>
            <a:r>
              <a:rPr lang="en-US" dirty="0" smtClean="0">
                <a:hlinkClick r:id="rId1"/>
              </a:rPr>
              <a:t>https://fipi.ru/ege/normativno-pravovye-dokumenty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1059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Федеральный закон "Об образовании в Российской Федерации" от 29.12.2012 N </a:t>
            </a:r>
            <a:r>
              <a:rPr lang="ru-RU" dirty="0" smtClean="0"/>
              <a:t>273-ФЗ </a:t>
            </a:r>
            <a:r>
              <a:rPr lang="en-US" dirty="0" smtClean="0">
                <a:hlinkClick r:id="rId2"/>
              </a:rPr>
              <a:t>https://www.consultant.ru/document/cons_doc_LAW_140174/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68867" y="2145015"/>
            <a:ext cx="10964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Приказ Министерства просвещения Российской Федерации, Федеральной службы по надзору в сфере образования и науки от 04.04.2023 № 233/552</a:t>
            </a:r>
            <a:br>
              <a:rPr lang="ru-RU" dirty="0" smtClean="0"/>
            </a:br>
            <a:r>
              <a:rPr lang="ru-RU" dirty="0"/>
              <a:t>"Об утверждении Порядка проведения государственной итоговой аттестации </a:t>
            </a:r>
            <a:endParaRPr lang="ru-RU" dirty="0" smtClean="0"/>
          </a:p>
          <a:p>
            <a:r>
              <a:rPr lang="ru-RU" dirty="0" smtClean="0"/>
              <a:t>по </a:t>
            </a:r>
            <a:r>
              <a:rPr lang="ru-RU" dirty="0"/>
              <a:t>образовательным программам среднего общего образования"</a:t>
            </a:r>
            <a:br>
              <a:rPr lang="ru-RU" dirty="0" smtClean="0"/>
            </a:br>
            <a:r>
              <a:rPr lang="en-US" dirty="0" smtClean="0">
                <a:hlinkClick r:id="rId3"/>
              </a:rPr>
              <a:t>http://publication.pravo.gov.ru/Document/View/0001202305160003</a:t>
            </a:r>
            <a:r>
              <a:rPr lang="ru-RU" dirty="0" smtClean="0"/>
              <a:t> </a:t>
            </a:r>
            <a:endParaRPr lang="ru-RU" dirty="0">
              <a:hlinkClick r:id="rId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52625" y="5799977"/>
            <a:ext cx="495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ГАУ СО РЦОКО  </a:t>
            </a:r>
            <a:r>
              <a:rPr lang="en-US" dirty="0" smtClean="0">
                <a:hlinkClick r:id="rId4"/>
              </a:rPr>
              <a:t>https://obrnadzor.gov.ru/navigator-gia/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232833" y="1219200"/>
            <a:ext cx="457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152400" y="2578879"/>
            <a:ext cx="457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152400" y="4320064"/>
            <a:ext cx="4572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5507438"/>
            <a:ext cx="2019300" cy="649688"/>
          </a:xfrm>
          <a:prstGeom prst="rect">
            <a:avLst/>
          </a:prstGeom>
        </p:spPr>
      </p:pic>
      <p:pic>
        <p:nvPicPr>
          <p:cNvPr id="1026" name="Picture 2" descr="C:\Users\1\Downloads\qrcod_a4e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633" y="1026583"/>
            <a:ext cx="994834" cy="99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ownloads\qrcod_a4eF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033" y="2570412"/>
            <a:ext cx="1016000" cy="1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ownloads\qrcod_a4e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572000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\Downloads\qrcod_a4eH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528114"/>
            <a:ext cx="1058333" cy="1058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 marR="5080">
              <a:lnSpc>
                <a:spcPts val="5250"/>
              </a:lnSpc>
              <a:spcBef>
                <a:spcPts val="1150"/>
              </a:spcBef>
            </a:pPr>
            <a:r>
              <a:rPr spc="-10" dirty="0"/>
              <a:t>Подача </a:t>
            </a:r>
            <a:r>
              <a:rPr spc="-330" dirty="0"/>
              <a:t>заявлений</a:t>
            </a:r>
            <a:endParaRPr spc="-330" dirty="0"/>
          </a:p>
        </p:txBody>
      </p:sp>
      <p:sp>
        <p:nvSpPr>
          <p:cNvPr id="3" name="object 3"/>
          <p:cNvSpPr txBox="1"/>
          <p:nvPr/>
        </p:nvSpPr>
        <p:spPr>
          <a:xfrm>
            <a:off x="838200" y="2447105"/>
            <a:ext cx="5126990" cy="79946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2930"/>
              </a:lnSpc>
              <a:spcBef>
                <a:spcPts val="380"/>
              </a:spcBef>
            </a:pPr>
            <a:r>
              <a:rPr sz="2600" dirty="0">
                <a:latin typeface="Times New Roman" panose="02020603050405020304"/>
                <a:cs typeface="Times New Roman" panose="02020603050405020304"/>
              </a:rPr>
              <a:t>Заявление</a:t>
            </a:r>
            <a:r>
              <a:rPr sz="26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85" dirty="0">
                <a:latin typeface="Times New Roman" panose="02020603050405020304"/>
                <a:cs typeface="Times New Roman" panose="02020603050405020304"/>
              </a:rPr>
              <a:t>об</a:t>
            </a:r>
            <a:r>
              <a:rPr sz="26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участии</a:t>
            </a:r>
            <a:r>
              <a:rPr sz="26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7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600" spc="-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210" dirty="0">
                <a:latin typeface="Times New Roman" panose="02020603050405020304"/>
                <a:cs typeface="Times New Roman" panose="02020603050405020304"/>
              </a:rPr>
              <a:t>Г</a:t>
            </a:r>
            <a:r>
              <a:rPr sz="2600" spc="-1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100" dirty="0">
                <a:latin typeface="Times New Roman" panose="02020603050405020304"/>
                <a:cs typeface="Times New Roman" panose="02020603050405020304"/>
              </a:rPr>
              <a:t>ИА</a:t>
            </a:r>
            <a:r>
              <a:rPr sz="26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нужно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подать</a:t>
            </a:r>
            <a:r>
              <a:rPr sz="26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120" dirty="0">
                <a:latin typeface="Times New Roman" panose="02020603050405020304"/>
                <a:cs typeface="Times New Roman" panose="02020603050405020304"/>
              </a:rPr>
              <a:t>до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ru-RU" altLang="" sz="2600" dirty="0">
                <a:latin typeface="Times New Roman" panose="02020603050405020304"/>
                <a:cs typeface="Times New Roman" panose="02020603050405020304"/>
              </a:rPr>
              <a:t>2</a:t>
            </a:r>
            <a:r>
              <a:rPr sz="26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55" dirty="0">
                <a:latin typeface="Times New Roman" panose="02020603050405020304"/>
                <a:cs typeface="Times New Roman" panose="02020603050405020304"/>
              </a:rPr>
              <a:t>февраля</a:t>
            </a:r>
            <a:endParaRPr sz="2600" dirty="0"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896353" y="725437"/>
            <a:ext cx="4518748" cy="5037187"/>
          </a:xfrm>
          <a:prstGeom prst="rect">
            <a:avLst/>
          </a:prstGeom>
        </p:spPr>
      </p:pic>
      <p:sp>
        <p:nvSpPr>
          <p:cNvPr id="5" name="object 3"/>
          <p:cNvSpPr txBox="1"/>
          <p:nvPr/>
        </p:nvSpPr>
        <p:spPr>
          <a:xfrm>
            <a:off x="1651000" y="5969763"/>
            <a:ext cx="7772400" cy="420628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2930"/>
              </a:lnSpc>
              <a:spcBef>
                <a:spcPts val="380"/>
              </a:spcBef>
            </a:pPr>
            <a:r>
              <a:rPr lang="ru-RU" sz="2600" dirty="0" smtClean="0">
                <a:latin typeface="Times New Roman" panose="02020603050405020304"/>
                <a:cs typeface="Times New Roman" panose="02020603050405020304"/>
              </a:rPr>
              <a:t>Все обучающиеся 11 класса имеют допуск к ГИА </a:t>
            </a:r>
            <a:endParaRPr sz="2600" dirty="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2286000"/>
            <a:ext cx="7553959" cy="825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75" dirty="0"/>
              <a:t>Какие</a:t>
            </a:r>
            <a:r>
              <a:rPr spc="-525" dirty="0"/>
              <a:t> </a:t>
            </a:r>
            <a:r>
              <a:rPr spc="-280" dirty="0"/>
              <a:t>предметы</a:t>
            </a:r>
            <a:r>
              <a:rPr spc="-540" dirty="0"/>
              <a:t> </a:t>
            </a:r>
            <a:r>
              <a:rPr spc="-180" dirty="0"/>
              <a:t>выбрать</a:t>
            </a:r>
            <a:endParaRPr spc="-180" dirty="0"/>
          </a:p>
        </p:txBody>
      </p:sp>
      <p:sp>
        <p:nvSpPr>
          <p:cNvPr id="3" name="object 3"/>
          <p:cNvSpPr txBox="1"/>
          <p:nvPr/>
        </p:nvSpPr>
        <p:spPr>
          <a:xfrm>
            <a:off x="939800" y="3464019"/>
            <a:ext cx="2374265" cy="228282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2930"/>
              </a:lnSpc>
              <a:spcBef>
                <a:spcPts val="380"/>
              </a:spcBef>
            </a:pP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Обязательные предметы: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русский</a:t>
            </a:r>
            <a:r>
              <a:rPr sz="2600" spc="-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20" dirty="0">
                <a:latin typeface="Times New Roman" panose="02020603050405020304"/>
                <a:cs typeface="Times New Roman" panose="02020603050405020304"/>
              </a:rPr>
              <a:t>язык,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математика</a:t>
            </a:r>
            <a:r>
              <a:rPr sz="2600" spc="2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285" dirty="0">
                <a:latin typeface="Times New Roman" panose="02020603050405020304"/>
                <a:cs typeface="Times New Roman" panose="02020603050405020304"/>
              </a:rPr>
              <a:t>– </a:t>
            </a:r>
            <a:r>
              <a:rPr sz="2600" spc="50" dirty="0">
                <a:latin typeface="Times New Roman" panose="02020603050405020304"/>
                <a:cs typeface="Times New Roman" panose="02020603050405020304"/>
              </a:rPr>
              <a:t>профильная</a:t>
            </a:r>
            <a:r>
              <a:rPr sz="2600" spc="-1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25" dirty="0">
                <a:latin typeface="Times New Roman" panose="02020603050405020304"/>
                <a:cs typeface="Times New Roman" panose="02020603050405020304"/>
              </a:rPr>
              <a:t>или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базовая</a:t>
            </a:r>
            <a:endParaRPr sz="26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98775" y="3464019"/>
            <a:ext cx="2256790" cy="191135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2930"/>
              </a:lnSpc>
              <a:spcBef>
                <a:spcPts val="380"/>
              </a:spcBef>
            </a:pPr>
            <a:r>
              <a:rPr sz="2600" spc="60" dirty="0">
                <a:latin typeface="Times New Roman" panose="02020603050405020304"/>
                <a:cs typeface="Times New Roman" panose="02020603050405020304"/>
              </a:rPr>
              <a:t>Предметы</a:t>
            </a:r>
            <a:r>
              <a:rPr sz="26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25" dirty="0">
                <a:latin typeface="Times New Roman" panose="02020603050405020304"/>
                <a:cs typeface="Times New Roman" panose="02020603050405020304"/>
              </a:rPr>
              <a:t>по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выбору:</a:t>
            </a:r>
            <a:r>
              <a:rPr sz="26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химия, иностранный </a:t>
            </a:r>
            <a:r>
              <a:rPr sz="2600" spc="-30" dirty="0">
                <a:latin typeface="Times New Roman" panose="02020603050405020304"/>
                <a:cs typeface="Times New Roman" panose="02020603050405020304"/>
              </a:rPr>
              <a:t>язык,</a:t>
            </a:r>
            <a:r>
              <a:rPr sz="2600" spc="-1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биология, </a:t>
            </a:r>
            <a:r>
              <a:rPr sz="2600" spc="50" dirty="0">
                <a:latin typeface="Times New Roman" panose="02020603050405020304"/>
                <a:cs typeface="Times New Roman" panose="02020603050405020304"/>
              </a:rPr>
              <a:t>география,</a:t>
            </a:r>
            <a:endParaRPr sz="26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57751" y="3464019"/>
            <a:ext cx="2414905" cy="191135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2930"/>
              </a:lnSpc>
              <a:spcBef>
                <a:spcPts val="380"/>
              </a:spcBef>
            </a:pPr>
            <a:r>
              <a:rPr sz="2600" spc="55" dirty="0">
                <a:latin typeface="Times New Roman" panose="02020603050405020304"/>
                <a:cs typeface="Times New Roman" panose="02020603050405020304"/>
              </a:rPr>
              <a:t>информатика, </a:t>
            </a:r>
            <a:r>
              <a:rPr sz="2600" spc="40" dirty="0">
                <a:latin typeface="Times New Roman" panose="02020603050405020304"/>
                <a:cs typeface="Times New Roman" panose="02020603050405020304"/>
              </a:rPr>
              <a:t>литература,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история, </a:t>
            </a:r>
            <a:r>
              <a:rPr sz="2600" spc="60" dirty="0">
                <a:latin typeface="Times New Roman" panose="02020603050405020304"/>
                <a:cs typeface="Times New Roman" panose="02020603050405020304"/>
              </a:rPr>
              <a:t>физика,</a:t>
            </a:r>
            <a:r>
              <a:rPr sz="2600" spc="-1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химия, обществознание</a:t>
            </a:r>
            <a:endParaRPr sz="26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226252" y="3464019"/>
            <a:ext cx="2145665" cy="153987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2930"/>
              </a:lnSpc>
              <a:spcBef>
                <a:spcPts val="380"/>
              </a:spcBef>
            </a:pPr>
            <a:r>
              <a:rPr sz="2600" spc="60" dirty="0">
                <a:solidFill>
                  <a:srgbClr val="E10000"/>
                </a:solidFill>
                <a:latin typeface="Times New Roman" panose="02020603050405020304"/>
                <a:cs typeface="Times New Roman" panose="02020603050405020304"/>
              </a:rPr>
              <a:t>Предметы</a:t>
            </a:r>
            <a:r>
              <a:rPr sz="2600" spc="-95" dirty="0">
                <a:solidFill>
                  <a:srgbClr val="E1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25" dirty="0">
                <a:solidFill>
                  <a:srgbClr val="E10000"/>
                </a:solidFill>
                <a:latin typeface="Times New Roman" panose="02020603050405020304"/>
                <a:cs typeface="Times New Roman" panose="02020603050405020304"/>
              </a:rPr>
              <a:t>по </a:t>
            </a:r>
            <a:r>
              <a:rPr sz="2600" dirty="0">
                <a:solidFill>
                  <a:srgbClr val="E10000"/>
                </a:solidFill>
                <a:latin typeface="Times New Roman" panose="02020603050405020304"/>
                <a:cs typeface="Times New Roman" panose="02020603050405020304"/>
              </a:rPr>
              <a:t>выбору</a:t>
            </a:r>
            <a:r>
              <a:rPr sz="2600" spc="-10" dirty="0">
                <a:solidFill>
                  <a:srgbClr val="E1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40" dirty="0">
                <a:solidFill>
                  <a:srgbClr val="E10000"/>
                </a:solidFill>
                <a:latin typeface="Times New Roman" panose="02020603050405020304"/>
                <a:cs typeface="Times New Roman" panose="02020603050405020304"/>
              </a:rPr>
              <a:t>можно </a:t>
            </a:r>
            <a:r>
              <a:rPr sz="2600" dirty="0">
                <a:solidFill>
                  <a:srgbClr val="E10000"/>
                </a:solidFill>
                <a:latin typeface="Times New Roman" panose="02020603050405020304"/>
                <a:cs typeface="Times New Roman" panose="02020603050405020304"/>
              </a:rPr>
              <a:t>не</a:t>
            </a:r>
            <a:r>
              <a:rPr sz="2600" spc="-55" dirty="0">
                <a:solidFill>
                  <a:srgbClr val="E1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0" dirty="0">
                <a:solidFill>
                  <a:srgbClr val="E10000"/>
                </a:solidFill>
                <a:latin typeface="Times New Roman" panose="02020603050405020304"/>
                <a:cs typeface="Times New Roman" panose="02020603050405020304"/>
              </a:rPr>
              <a:t>сдавать </a:t>
            </a:r>
            <a:r>
              <a:rPr sz="2600" spc="40" dirty="0">
                <a:solidFill>
                  <a:srgbClr val="E10000"/>
                </a:solidFill>
                <a:latin typeface="Times New Roman" panose="02020603050405020304"/>
                <a:cs typeface="Times New Roman" panose="02020603050405020304"/>
              </a:rPr>
              <a:t>вообще</a:t>
            </a:r>
            <a:endParaRPr sz="26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4191000" y="381000"/>
            <a:ext cx="755395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5250" b="1" i="0">
                <a:solidFill>
                  <a:schemeClr val="tx1"/>
                </a:solidFill>
                <a:latin typeface="Trebuchet MS" panose="020B0603020202020204"/>
                <a:ea typeface="+mj-ea"/>
                <a:cs typeface="Trebuchet MS" panose="020B0603020202020204"/>
              </a:defRPr>
            </a:lvl1pPr>
          </a:lstStyle>
          <a:p>
            <a:pPr marL="12700" algn="r">
              <a:spcBef>
                <a:spcPts val="100"/>
              </a:spcBef>
            </a:pPr>
            <a:r>
              <a:rPr lang="ru-RU" sz="2800" spc="-275" dirty="0" smtClean="0"/>
              <a:t>Специальные условия </a:t>
            </a:r>
            <a:endParaRPr lang="ru-RU" sz="2800" spc="-1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 marR="5080">
              <a:lnSpc>
                <a:spcPts val="5250"/>
              </a:lnSpc>
              <a:spcBef>
                <a:spcPts val="1150"/>
              </a:spcBef>
            </a:pPr>
            <a:r>
              <a:rPr spc="660" dirty="0"/>
              <a:t>Е</a:t>
            </a:r>
            <a:r>
              <a:rPr spc="655" dirty="0"/>
              <a:t>Г</a:t>
            </a:r>
            <a:r>
              <a:rPr spc="10" dirty="0"/>
              <a:t>Э</a:t>
            </a:r>
            <a:r>
              <a:rPr spc="-484" dirty="0"/>
              <a:t> </a:t>
            </a:r>
            <a:r>
              <a:rPr spc="-25" dirty="0"/>
              <a:t>по </a:t>
            </a:r>
            <a:r>
              <a:rPr spc="-275" dirty="0"/>
              <a:t>математике</a:t>
            </a:r>
            <a:endParaRPr spc="-275" dirty="0"/>
          </a:p>
        </p:txBody>
      </p:sp>
      <p:sp>
        <p:nvSpPr>
          <p:cNvPr id="3" name="object 3"/>
          <p:cNvSpPr txBox="1"/>
          <p:nvPr/>
        </p:nvSpPr>
        <p:spPr>
          <a:xfrm>
            <a:off x="6159053" y="368396"/>
            <a:ext cx="4669790" cy="116840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ts val="2930"/>
              </a:lnSpc>
              <a:spcBef>
                <a:spcPts val="380"/>
              </a:spcBef>
            </a:pPr>
            <a:r>
              <a:rPr sz="2600" dirty="0">
                <a:latin typeface="Times New Roman" panose="02020603050405020304"/>
                <a:cs typeface="Times New Roman" panose="02020603050405020304"/>
              </a:rPr>
              <a:t>Можно</a:t>
            </a:r>
            <a:r>
              <a:rPr sz="26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выбрать</a:t>
            </a:r>
            <a:r>
              <a:rPr sz="26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уровень</a:t>
            </a:r>
            <a:r>
              <a:rPr sz="26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65" dirty="0">
                <a:latin typeface="Times New Roman" panose="02020603050405020304"/>
                <a:cs typeface="Times New Roman" panose="02020603050405020304"/>
              </a:rPr>
              <a:t>Е</a:t>
            </a:r>
            <a:r>
              <a:rPr sz="2600" spc="-2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ГЭ</a:t>
            </a:r>
            <a:r>
              <a:rPr sz="26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25" dirty="0">
                <a:latin typeface="Times New Roman" panose="02020603050405020304"/>
                <a:cs typeface="Times New Roman" panose="02020603050405020304"/>
              </a:rPr>
              <a:t>по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математике</a:t>
            </a:r>
            <a:r>
              <a:rPr sz="26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335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6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базовый</a:t>
            </a:r>
            <a:r>
              <a:rPr sz="2600" spc="6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25" dirty="0">
                <a:latin typeface="Times New Roman" panose="02020603050405020304"/>
                <a:cs typeface="Times New Roman" panose="02020603050405020304"/>
              </a:rPr>
              <a:t>или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профильный</a:t>
            </a:r>
            <a:endParaRPr sz="26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39800" y="177800"/>
            <a:ext cx="7144384" cy="5588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5775"/>
              </a:lnSpc>
              <a:spcBef>
                <a:spcPts val="100"/>
              </a:spcBef>
            </a:pPr>
            <a:r>
              <a:rPr sz="5250" b="1" spc="-320" dirty="0">
                <a:solidFill>
                  <a:srgbClr val="E10000"/>
                </a:solidFill>
                <a:latin typeface="Trebuchet MS" panose="020B0603020202020204"/>
                <a:cs typeface="Trebuchet MS" panose="020B0603020202020204"/>
              </a:rPr>
              <a:t>Уровень</a:t>
            </a:r>
            <a:r>
              <a:rPr sz="5250" b="1" spc="-530" dirty="0">
                <a:solidFill>
                  <a:srgbClr val="E1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645" dirty="0">
                <a:solidFill>
                  <a:srgbClr val="E10000"/>
                </a:solidFill>
                <a:latin typeface="Trebuchet MS" panose="020B0603020202020204"/>
                <a:cs typeface="Trebuchet MS" panose="020B0603020202020204"/>
              </a:rPr>
              <a:t>Е</a:t>
            </a:r>
            <a:r>
              <a:rPr sz="5250" b="1" spc="640" dirty="0">
                <a:solidFill>
                  <a:srgbClr val="E10000"/>
                </a:solidFill>
                <a:latin typeface="Trebuchet MS" panose="020B0603020202020204"/>
                <a:cs typeface="Trebuchet MS" panose="020B0603020202020204"/>
              </a:rPr>
              <a:t>Г</a:t>
            </a:r>
            <a:r>
              <a:rPr sz="5250" b="1" spc="-5" dirty="0">
                <a:solidFill>
                  <a:srgbClr val="E10000"/>
                </a:solidFill>
                <a:latin typeface="Trebuchet MS" panose="020B0603020202020204"/>
                <a:cs typeface="Trebuchet MS" panose="020B0603020202020204"/>
              </a:rPr>
              <a:t>Э</a:t>
            </a:r>
            <a:endParaRPr sz="5250">
              <a:latin typeface="Trebuchet MS" panose="020B0603020202020204"/>
              <a:cs typeface="Trebuchet MS" panose="020B0603020202020204"/>
            </a:endParaRPr>
          </a:p>
          <a:p>
            <a:pPr marL="12700" marR="579120">
              <a:lnSpc>
                <a:spcPts val="5250"/>
              </a:lnSpc>
              <a:spcBef>
                <a:spcPts val="525"/>
              </a:spcBef>
            </a:pPr>
            <a:r>
              <a:rPr sz="5250" b="1" spc="-190" dirty="0">
                <a:solidFill>
                  <a:srgbClr val="E10000"/>
                </a:solidFill>
                <a:latin typeface="Trebuchet MS" panose="020B0603020202020204"/>
                <a:cs typeface="Trebuchet MS" panose="020B0603020202020204"/>
              </a:rPr>
              <a:t>по</a:t>
            </a:r>
            <a:r>
              <a:rPr sz="5250" b="1" spc="-520" dirty="0">
                <a:solidFill>
                  <a:srgbClr val="E1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-265" dirty="0">
                <a:solidFill>
                  <a:srgbClr val="E10000"/>
                </a:solidFill>
                <a:latin typeface="Trebuchet MS" panose="020B0603020202020204"/>
                <a:cs typeface="Trebuchet MS" panose="020B0603020202020204"/>
              </a:rPr>
              <a:t>математике</a:t>
            </a:r>
            <a:r>
              <a:rPr sz="5250" b="1" spc="-525" dirty="0">
                <a:solidFill>
                  <a:srgbClr val="E1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-195" dirty="0">
                <a:solidFill>
                  <a:srgbClr val="E10000"/>
                </a:solidFill>
                <a:latin typeface="Trebuchet MS" panose="020B0603020202020204"/>
                <a:cs typeface="Trebuchet MS" panose="020B0603020202020204"/>
              </a:rPr>
              <a:t>можно </a:t>
            </a:r>
            <a:r>
              <a:rPr sz="5250" b="1" spc="-280" dirty="0">
                <a:solidFill>
                  <a:srgbClr val="E10000"/>
                </a:solidFill>
                <a:latin typeface="Trebuchet MS" panose="020B0603020202020204"/>
                <a:cs typeface="Trebuchet MS" panose="020B0603020202020204"/>
              </a:rPr>
              <a:t>изменить</a:t>
            </a:r>
            <a:endParaRPr sz="5250">
              <a:latin typeface="Trebuchet MS" panose="020B0603020202020204"/>
              <a:cs typeface="Trebuchet MS" panose="020B0603020202020204"/>
            </a:endParaRPr>
          </a:p>
          <a:p>
            <a:pPr marL="12700" marR="5080">
              <a:lnSpc>
                <a:spcPts val="5250"/>
              </a:lnSpc>
              <a:spcBef>
                <a:spcPts val="6000"/>
              </a:spcBef>
            </a:pPr>
            <a:r>
              <a:rPr sz="5250" b="1" spc="-335" dirty="0">
                <a:latin typeface="Trebuchet MS" panose="020B0603020202020204"/>
                <a:cs typeface="Trebuchet MS" panose="020B0603020202020204"/>
              </a:rPr>
              <a:t>Уважительные</a:t>
            </a:r>
            <a:r>
              <a:rPr sz="5250" b="1" spc="-49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-195" dirty="0">
                <a:latin typeface="Trebuchet MS" panose="020B0603020202020204"/>
                <a:cs typeface="Trebuchet MS" panose="020B0603020202020204"/>
              </a:rPr>
              <a:t>причины </a:t>
            </a:r>
            <a:r>
              <a:rPr sz="5250" b="1" spc="-390" dirty="0">
                <a:latin typeface="Trebuchet MS" panose="020B0603020202020204"/>
                <a:cs typeface="Trebuchet MS" panose="020B0603020202020204"/>
              </a:rPr>
              <a:t>не</a:t>
            </a:r>
            <a:r>
              <a:rPr sz="5250" b="1" spc="-545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-290" dirty="0">
                <a:latin typeface="Trebuchet MS" panose="020B0603020202020204"/>
                <a:cs typeface="Trebuchet MS" panose="020B0603020202020204"/>
              </a:rPr>
              <a:t>нужны.</a:t>
            </a:r>
            <a:r>
              <a:rPr sz="5250" b="1" spc="-54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-10" dirty="0">
                <a:latin typeface="Trebuchet MS" panose="020B0603020202020204"/>
                <a:cs typeface="Trebuchet MS" panose="020B0603020202020204"/>
              </a:rPr>
              <a:t>Подайте </a:t>
            </a:r>
            <a:r>
              <a:rPr sz="5250" b="1" spc="-360" dirty="0">
                <a:latin typeface="Trebuchet MS" panose="020B0603020202020204"/>
                <a:cs typeface="Trebuchet MS" panose="020B0603020202020204"/>
              </a:rPr>
              <a:t>заявление</a:t>
            </a:r>
            <a:r>
              <a:rPr sz="5250" b="1" spc="-54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-345" dirty="0">
                <a:latin typeface="Trebuchet MS" panose="020B0603020202020204"/>
                <a:cs typeface="Trebuchet MS" panose="020B0603020202020204"/>
              </a:rPr>
              <a:t>в</a:t>
            </a:r>
            <a:r>
              <a:rPr sz="5250" b="1" spc="-50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700" dirty="0">
                <a:latin typeface="Trebuchet MS" panose="020B0603020202020204"/>
                <a:cs typeface="Trebuchet MS" panose="020B0603020202020204"/>
              </a:rPr>
              <a:t>Г</a:t>
            </a:r>
            <a:r>
              <a:rPr sz="5250" b="1" spc="525" dirty="0">
                <a:latin typeface="Trebuchet MS" panose="020B0603020202020204"/>
                <a:cs typeface="Trebuchet MS" panose="020B0603020202020204"/>
              </a:rPr>
              <a:t>Э</a:t>
            </a:r>
            <a:r>
              <a:rPr sz="5250" b="1" spc="55" dirty="0">
                <a:latin typeface="Trebuchet MS" panose="020B0603020202020204"/>
                <a:cs typeface="Trebuchet MS" panose="020B0603020202020204"/>
              </a:rPr>
              <a:t>К</a:t>
            </a:r>
            <a:r>
              <a:rPr sz="5250" b="1" spc="-5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-335" dirty="0">
                <a:latin typeface="Trebuchet MS" panose="020B0603020202020204"/>
                <a:cs typeface="Trebuchet MS" panose="020B0603020202020204"/>
              </a:rPr>
              <a:t>за</a:t>
            </a:r>
            <a:r>
              <a:rPr sz="5250" b="1" spc="-50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-409" dirty="0">
                <a:latin typeface="Trebuchet MS" panose="020B0603020202020204"/>
                <a:cs typeface="Trebuchet MS" panose="020B0603020202020204"/>
              </a:rPr>
              <a:t>две </a:t>
            </a:r>
            <a:r>
              <a:rPr sz="5250" b="1" spc="-375" dirty="0">
                <a:latin typeface="Trebuchet MS" panose="020B0603020202020204"/>
                <a:cs typeface="Trebuchet MS" panose="020B0603020202020204"/>
              </a:rPr>
              <a:t>недели</a:t>
            </a:r>
            <a:r>
              <a:rPr sz="5250" b="1" spc="-55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-235" dirty="0">
                <a:latin typeface="Trebuchet MS" panose="020B0603020202020204"/>
                <a:cs typeface="Trebuchet MS" panose="020B0603020202020204"/>
              </a:rPr>
              <a:t>до</a:t>
            </a:r>
            <a:r>
              <a:rPr sz="5250" b="1" spc="-52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sz="5250" b="1" spc="-335" dirty="0">
                <a:latin typeface="Trebuchet MS" panose="020B0603020202020204"/>
                <a:cs typeface="Trebuchet MS" panose="020B0603020202020204"/>
              </a:rPr>
              <a:t>экзамена</a:t>
            </a:r>
            <a:endParaRPr sz="525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 marR="5080">
              <a:lnSpc>
                <a:spcPts val="5250"/>
              </a:lnSpc>
              <a:spcBef>
                <a:spcPts val="1150"/>
              </a:spcBef>
            </a:pPr>
            <a:r>
              <a:rPr spc="660" dirty="0"/>
              <a:t>Е</a:t>
            </a:r>
            <a:r>
              <a:rPr spc="655" dirty="0"/>
              <a:t>Г</a:t>
            </a:r>
            <a:r>
              <a:rPr spc="10" dirty="0"/>
              <a:t>Э</a:t>
            </a:r>
            <a:r>
              <a:rPr spc="-484" dirty="0"/>
              <a:t> </a:t>
            </a:r>
            <a:r>
              <a:rPr spc="-25" dirty="0"/>
              <a:t>по </a:t>
            </a:r>
            <a:r>
              <a:rPr spc="-190" dirty="0"/>
              <a:t>информатике</a:t>
            </a:r>
            <a:endParaRPr spc="-190" dirty="0"/>
          </a:p>
        </p:txBody>
      </p:sp>
      <p:sp>
        <p:nvSpPr>
          <p:cNvPr id="3" name="object 3"/>
          <p:cNvSpPr txBox="1"/>
          <p:nvPr/>
        </p:nvSpPr>
        <p:spPr>
          <a:xfrm>
            <a:off x="6159053" y="177780"/>
            <a:ext cx="4946015" cy="3873500"/>
          </a:xfrm>
          <a:prstGeom prst="rect">
            <a:avLst/>
          </a:prstGeom>
        </p:spPr>
        <p:txBody>
          <a:bodyPr vert="horz" wrap="square" lIns="0" tIns="206375" rIns="0" bIns="0" rtlCol="0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1625"/>
              </a:spcBef>
              <a:buAutoNum type="arabicPeriod"/>
              <a:tabLst>
                <a:tab pos="316865" algn="l"/>
              </a:tabLst>
            </a:pPr>
            <a:r>
              <a:rPr sz="2600" spc="-45" dirty="0">
                <a:latin typeface="Times New Roman" panose="02020603050405020304"/>
                <a:cs typeface="Times New Roman" panose="02020603050405020304"/>
              </a:rPr>
              <a:t>Только</a:t>
            </a:r>
            <a:r>
              <a:rPr sz="26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на</a:t>
            </a:r>
            <a:r>
              <a:rPr sz="26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компьютерах.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2700" marR="1181100" indent="304165">
              <a:lnSpc>
                <a:spcPts val="2930"/>
              </a:lnSpc>
              <a:spcBef>
                <a:spcPts val="1785"/>
              </a:spcBef>
              <a:buAutoNum type="arabicPeriod"/>
              <a:tabLst>
                <a:tab pos="316865" algn="l"/>
              </a:tabLst>
            </a:pPr>
            <a:r>
              <a:rPr sz="2600" dirty="0">
                <a:latin typeface="Times New Roman" panose="02020603050405020304"/>
                <a:cs typeface="Times New Roman" panose="02020603050405020304"/>
              </a:rPr>
              <a:t>Выдадут</a:t>
            </a:r>
            <a:r>
              <a:rPr sz="26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только</a:t>
            </a:r>
            <a:r>
              <a:rPr sz="26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бланки </a:t>
            </a:r>
            <a:r>
              <a:rPr sz="2600" spc="45" dirty="0">
                <a:latin typeface="Times New Roman" panose="02020603050405020304"/>
                <a:cs typeface="Times New Roman" panose="02020603050405020304"/>
              </a:rPr>
              <a:t>регистрации</a:t>
            </a:r>
            <a:r>
              <a:rPr sz="2600" spc="-9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26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черновики.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2700" marR="230505" indent="294640">
              <a:lnSpc>
                <a:spcPts val="2930"/>
              </a:lnSpc>
              <a:spcBef>
                <a:spcPts val="1715"/>
              </a:spcBef>
              <a:buAutoNum type="arabicPeriod"/>
              <a:tabLst>
                <a:tab pos="307340" algn="l"/>
              </a:tabLst>
            </a:pPr>
            <a:r>
              <a:rPr sz="2600" dirty="0">
                <a:latin typeface="Times New Roman" panose="02020603050405020304"/>
                <a:cs typeface="Times New Roman" panose="02020603050405020304"/>
              </a:rPr>
              <a:t>Бланки</a:t>
            </a:r>
            <a:r>
              <a:rPr sz="26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ответов </a:t>
            </a:r>
            <a:r>
              <a:rPr sz="2600" spc="-7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600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35" dirty="0">
                <a:latin typeface="Times New Roman" panose="02020603050405020304"/>
                <a:cs typeface="Times New Roman" panose="02020603050405020304"/>
              </a:rPr>
              <a:t>электронном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виде.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2700" marR="5080" indent="313690">
              <a:lnSpc>
                <a:spcPts val="2920"/>
              </a:lnSpc>
              <a:spcBef>
                <a:spcPts val="1725"/>
              </a:spcBef>
              <a:buAutoNum type="arabicPeriod"/>
              <a:tabLst>
                <a:tab pos="326390" algn="l"/>
              </a:tabLst>
            </a:pPr>
            <a:r>
              <a:rPr sz="2600" spc="-60" dirty="0">
                <a:latin typeface="Times New Roman" panose="02020603050405020304"/>
                <a:cs typeface="Times New Roman" panose="02020603050405020304"/>
              </a:rPr>
              <a:t>Если</a:t>
            </a:r>
            <a:r>
              <a:rPr sz="2600" spc="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произошел</a:t>
            </a:r>
            <a:r>
              <a:rPr sz="26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сбой,</a:t>
            </a:r>
            <a:r>
              <a:rPr sz="26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65" dirty="0">
                <a:latin typeface="Times New Roman" panose="02020603050405020304"/>
                <a:cs typeface="Times New Roman" panose="02020603050405020304"/>
              </a:rPr>
              <a:t>то</a:t>
            </a:r>
            <a:r>
              <a:rPr sz="26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40" dirty="0">
                <a:latin typeface="Times New Roman" panose="02020603050405020304"/>
                <a:cs typeface="Times New Roman" panose="02020603050405020304"/>
              </a:rPr>
              <a:t>можно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пересдать</a:t>
            </a:r>
            <a:r>
              <a:rPr sz="26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70" dirty="0">
                <a:latin typeface="Times New Roman" panose="02020603050405020304"/>
                <a:cs typeface="Times New Roman" panose="02020603050405020304"/>
              </a:rPr>
              <a:t>в</a:t>
            </a:r>
            <a:r>
              <a:rPr sz="26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80" dirty="0">
                <a:latin typeface="Times New Roman" panose="02020603050405020304"/>
                <a:cs typeface="Times New Roman" panose="02020603050405020304"/>
              </a:rPr>
              <a:t>тот</a:t>
            </a:r>
            <a:r>
              <a:rPr sz="26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же день</a:t>
            </a:r>
            <a:r>
              <a:rPr sz="26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25" dirty="0">
                <a:latin typeface="Times New Roman" panose="02020603050405020304"/>
                <a:cs typeface="Times New Roman" panose="02020603050405020304"/>
              </a:rPr>
              <a:t>или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резервные</a:t>
            </a:r>
            <a:r>
              <a:rPr sz="2600" spc="1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сроки.</a:t>
            </a:r>
            <a:endParaRPr sz="26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838200"/>
            <a:ext cx="10795000" cy="1506823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 marR="5080" algn="ctr">
              <a:lnSpc>
                <a:spcPts val="5250"/>
              </a:lnSpc>
              <a:spcBef>
                <a:spcPts val="1150"/>
              </a:spcBef>
            </a:pPr>
            <a:r>
              <a:rPr lang="ru-RU" spc="660" dirty="0" smtClean="0"/>
              <a:t>Порядок проведения</a:t>
            </a:r>
            <a:br>
              <a:rPr lang="ru-RU" spc="660" dirty="0" smtClean="0"/>
            </a:br>
            <a:r>
              <a:rPr lang="ru-RU" spc="660" dirty="0" smtClean="0"/>
              <a:t> ГИА-11</a:t>
            </a:r>
            <a:endParaRPr spc="-27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 marR="5080">
              <a:lnSpc>
                <a:spcPts val="5250"/>
              </a:lnSpc>
              <a:spcBef>
                <a:spcPts val="1150"/>
              </a:spcBef>
            </a:pPr>
            <a:r>
              <a:rPr spc="-190" dirty="0"/>
              <a:t>Как</a:t>
            </a:r>
            <a:r>
              <a:rPr spc="-484" dirty="0"/>
              <a:t> </a:t>
            </a:r>
            <a:r>
              <a:rPr spc="-180" dirty="0"/>
              <a:t>улучшить </a:t>
            </a:r>
            <a:r>
              <a:rPr spc="-265" dirty="0"/>
              <a:t>результат</a:t>
            </a:r>
            <a:endParaRPr spc="-265" dirty="0"/>
          </a:p>
        </p:txBody>
      </p:sp>
      <p:sp>
        <p:nvSpPr>
          <p:cNvPr id="3" name="object 3"/>
          <p:cNvSpPr txBox="1"/>
          <p:nvPr/>
        </p:nvSpPr>
        <p:spPr>
          <a:xfrm>
            <a:off x="6159053" y="368395"/>
            <a:ext cx="5396230" cy="442595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1397000">
              <a:lnSpc>
                <a:spcPts val="2930"/>
              </a:lnSpc>
              <a:spcBef>
                <a:spcPts val="380"/>
              </a:spcBef>
            </a:pPr>
            <a:r>
              <a:rPr sz="2600" dirty="0">
                <a:latin typeface="Times New Roman" panose="02020603050405020304"/>
                <a:cs typeface="Times New Roman" panose="02020603050405020304"/>
              </a:rPr>
              <a:t>Можно</a:t>
            </a:r>
            <a:r>
              <a:rPr sz="2600" spc="10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пересдать</a:t>
            </a:r>
            <a:r>
              <a:rPr sz="2600" spc="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экзамен</a:t>
            </a:r>
            <a:r>
              <a:rPr sz="2600" spc="10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50" dirty="0">
                <a:latin typeface="Times New Roman" panose="02020603050405020304"/>
                <a:cs typeface="Times New Roman" panose="02020603050405020304"/>
              </a:rPr>
              <a:t>в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дополнительные</a:t>
            </a:r>
            <a:r>
              <a:rPr sz="2600" spc="1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40" dirty="0">
                <a:latin typeface="Times New Roman" panose="02020603050405020304"/>
                <a:cs typeface="Times New Roman" panose="02020603050405020304"/>
              </a:rPr>
              <a:t>дни.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1460"/>
              </a:spcBef>
            </a:pPr>
            <a:r>
              <a:rPr sz="2600" dirty="0">
                <a:latin typeface="Times New Roman" panose="02020603050405020304"/>
                <a:cs typeface="Times New Roman" panose="02020603050405020304"/>
              </a:rPr>
              <a:t>Можно</a:t>
            </a:r>
            <a:r>
              <a:rPr sz="26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пересдать: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2700" marR="34925" indent="275590">
              <a:lnSpc>
                <a:spcPts val="2930"/>
              </a:lnSpc>
              <a:spcBef>
                <a:spcPts val="1785"/>
              </a:spcBef>
              <a:buChar char="–"/>
              <a:tabLst>
                <a:tab pos="288290" algn="l"/>
              </a:tabLst>
            </a:pPr>
            <a:r>
              <a:rPr sz="2600" spc="75" dirty="0">
                <a:latin typeface="Times New Roman" panose="02020603050405020304"/>
                <a:cs typeface="Times New Roman" panose="02020603050405020304"/>
              </a:rPr>
              <a:t>один</a:t>
            </a:r>
            <a:r>
              <a:rPr sz="26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экзамен</a:t>
            </a:r>
            <a:r>
              <a:rPr sz="26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по</a:t>
            </a:r>
            <a:r>
              <a:rPr sz="26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60" dirty="0">
                <a:latin typeface="Times New Roman" panose="02020603050405020304"/>
                <a:cs typeface="Times New Roman" panose="02020603050405020304"/>
              </a:rPr>
              <a:t>предмету</a:t>
            </a:r>
            <a:r>
              <a:rPr sz="26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25" dirty="0">
                <a:latin typeface="Times New Roman" panose="02020603050405020304"/>
                <a:cs typeface="Times New Roman" panose="02020603050405020304"/>
              </a:rPr>
              <a:t>по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своему</a:t>
            </a:r>
            <a:r>
              <a:rPr sz="26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выбору из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тех,</a:t>
            </a:r>
            <a:r>
              <a:rPr sz="26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которые</a:t>
            </a:r>
            <a:r>
              <a:rPr sz="26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сдал</a:t>
            </a:r>
            <a:r>
              <a:rPr sz="26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50" dirty="0">
                <a:latin typeface="Times New Roman" panose="02020603050405020304"/>
                <a:cs typeface="Times New Roman" panose="02020603050405020304"/>
              </a:rPr>
              <a:t>в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текущем</a:t>
            </a:r>
            <a:r>
              <a:rPr sz="26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55" dirty="0">
                <a:latin typeface="Times New Roman" panose="02020603050405020304"/>
                <a:cs typeface="Times New Roman" panose="02020603050405020304"/>
              </a:rPr>
              <a:t>году</a:t>
            </a:r>
            <a:r>
              <a:rPr sz="2600" spc="-9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или</a:t>
            </a:r>
            <a:r>
              <a:rPr sz="26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55" dirty="0">
                <a:latin typeface="Times New Roman" panose="02020603050405020304"/>
                <a:cs typeface="Times New Roman" panose="02020603050405020304"/>
              </a:rPr>
              <a:t>ранее</a:t>
            </a:r>
            <a:r>
              <a:rPr sz="2600" spc="-8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335" dirty="0">
                <a:latin typeface="Times New Roman" panose="02020603050405020304"/>
                <a:cs typeface="Times New Roman" panose="02020603050405020304"/>
              </a:rPr>
              <a:t>–</a:t>
            </a:r>
            <a:r>
              <a:rPr sz="2600" spc="-8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70" dirty="0">
                <a:latin typeface="Times New Roman" panose="02020603050405020304"/>
                <a:cs typeface="Times New Roman" panose="02020603050405020304"/>
              </a:rPr>
              <a:t>в </a:t>
            </a:r>
            <a:r>
              <a:rPr sz="2600" spc="-20" dirty="0">
                <a:latin typeface="Times New Roman" panose="02020603050405020304"/>
                <a:cs typeface="Times New Roman" panose="02020603050405020304"/>
              </a:rPr>
              <a:t>10-</a:t>
            </a:r>
            <a:r>
              <a:rPr sz="2600" spc="-50" dirty="0">
                <a:latin typeface="Times New Roman" panose="02020603050405020304"/>
                <a:cs typeface="Times New Roman" panose="02020603050405020304"/>
              </a:rPr>
              <a:t>м </a:t>
            </a:r>
            <a:r>
              <a:rPr sz="2600" spc="-10" dirty="0">
                <a:latin typeface="Times New Roman" panose="02020603050405020304"/>
                <a:cs typeface="Times New Roman" panose="02020603050405020304"/>
              </a:rPr>
              <a:t>классе;</a:t>
            </a: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 marL="12700" marR="5080" indent="275590" algn="just">
              <a:lnSpc>
                <a:spcPts val="2930"/>
              </a:lnSpc>
              <a:spcBef>
                <a:spcPts val="1705"/>
              </a:spcBef>
              <a:buChar char="–"/>
              <a:tabLst>
                <a:tab pos="288290" algn="l"/>
              </a:tabLst>
            </a:pPr>
            <a:r>
              <a:rPr sz="2600" dirty="0">
                <a:latin typeface="Times New Roman" panose="02020603050405020304"/>
                <a:cs typeface="Times New Roman" panose="02020603050405020304"/>
              </a:rPr>
              <a:t>математику и</a:t>
            </a:r>
            <a:r>
              <a:rPr sz="26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при</a:t>
            </a:r>
            <a:r>
              <a:rPr sz="2600" spc="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55" dirty="0">
                <a:latin typeface="Times New Roman" panose="02020603050405020304"/>
                <a:cs typeface="Times New Roman" panose="02020603050405020304"/>
              </a:rPr>
              <a:t>этом</a:t>
            </a:r>
            <a:r>
              <a:rPr sz="2600" spc="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изменить</a:t>
            </a:r>
            <a:r>
              <a:rPr sz="26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25" dirty="0">
                <a:latin typeface="Times New Roman" panose="02020603050405020304"/>
                <a:cs typeface="Times New Roman" panose="02020603050405020304"/>
              </a:rPr>
              <a:t>ее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уровень,</a:t>
            </a:r>
            <a:r>
              <a:rPr sz="26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например,</a:t>
            </a:r>
            <a:r>
              <a:rPr sz="26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с</a:t>
            </a:r>
            <a:r>
              <a:rPr sz="26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55" dirty="0">
                <a:latin typeface="Times New Roman" panose="02020603050405020304"/>
                <a:cs typeface="Times New Roman" panose="02020603050405020304"/>
              </a:rPr>
              <a:t>профильной</a:t>
            </a:r>
            <a:r>
              <a:rPr sz="2600" spc="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-25" dirty="0">
                <a:latin typeface="Times New Roman" panose="02020603050405020304"/>
                <a:cs typeface="Times New Roman" panose="02020603050405020304"/>
              </a:rPr>
              <a:t>на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базовую</a:t>
            </a:r>
            <a:r>
              <a:rPr sz="26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dirty="0">
                <a:latin typeface="Times New Roman" panose="02020603050405020304"/>
                <a:cs typeface="Times New Roman" panose="02020603050405020304"/>
              </a:rPr>
              <a:t>и</a:t>
            </a:r>
            <a:r>
              <a:rPr sz="2600" spc="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600" spc="45" dirty="0">
                <a:latin typeface="Times New Roman" panose="02020603050405020304"/>
                <a:cs typeface="Times New Roman" panose="02020603050405020304"/>
              </a:rPr>
              <a:t>наоборот.</a:t>
            </a:r>
            <a:endParaRPr sz="26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3111</Words>
  <Application>WPS Presentation</Application>
  <PresentationFormat>Произвольный</PresentationFormat>
  <Paragraphs>98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4" baseType="lpstr">
      <vt:lpstr>Arial</vt:lpstr>
      <vt:lpstr>SimSun</vt:lpstr>
      <vt:lpstr>Wingdings</vt:lpstr>
      <vt:lpstr>Trebuchet MS</vt:lpstr>
      <vt:lpstr>Times New Roman</vt:lpstr>
      <vt:lpstr>Times New Roman</vt:lpstr>
      <vt:lpstr>Microsoft YaHei</vt:lpstr>
      <vt:lpstr>Arial Unicode MS</vt:lpstr>
      <vt:lpstr>Calibri</vt:lpstr>
      <vt:lpstr>Office Theme</vt:lpstr>
      <vt:lpstr>PowerPoint 演示文稿</vt:lpstr>
      <vt:lpstr>Нормативно –правовое обеспечение ГИА -11</vt:lpstr>
      <vt:lpstr>Подача заявлений</vt:lpstr>
      <vt:lpstr>Какие предметы выбрать</vt:lpstr>
      <vt:lpstr>ЕГЭ по математике</vt:lpstr>
      <vt:lpstr>PowerPoint 演示文稿</vt:lpstr>
      <vt:lpstr>ЕГЭ по информатике</vt:lpstr>
      <vt:lpstr>Порядок проведения  ГИА-11</vt:lpstr>
      <vt:lpstr>Как улучшить результат</vt:lpstr>
      <vt:lpstr>Аппеляция</vt:lpstr>
      <vt:lpstr>Когда проверят работы</vt:lpstr>
      <vt:lpstr>Когда проверят работы</vt:lpstr>
      <vt:lpstr>Когда опубликуют результаты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1</cp:lastModifiedBy>
  <cp:revision>6</cp:revision>
  <dcterms:created xsi:type="dcterms:W3CDTF">2026-01-11T12:12:00Z</dcterms:created>
  <dcterms:modified xsi:type="dcterms:W3CDTF">2026-01-20T10:09:20Z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2025-10-29T04:00:00Z</vt:filetime>
  </property>
  <property fmtid="{D5CDD505-2E9C-101B-9397-08002B2CF9AE}" pid="3" name="Creator">
    <vt:lpwstr>Chromium</vt:lpwstr>
  </property>
  <property fmtid="{D5CDD505-2E9C-101B-9397-08002B2CF9AE}" pid="4" name="LastSaved">
    <vt:filetime>2026-01-11T04:00:00Z</vt:filetime>
  </property>
  <property fmtid="{D5CDD505-2E9C-101B-9397-08002B2CF9AE}" pid="5" name="Producer">
    <vt:lpwstr>Skia/PDF m79</vt:lpwstr>
  </property>
  <property fmtid="{D5CDD505-2E9C-101B-9397-08002B2CF9AE}" pid="6" name="ICV">
    <vt:lpwstr>6A6E005FA50F478BA19EC26CE913D9F1_12</vt:lpwstr>
  </property>
  <property fmtid="{D5CDD505-2E9C-101B-9397-08002B2CF9AE}" pid="7" name="KSOProductBuildVer">
    <vt:lpwstr>1049-12.2.0.23196</vt:lpwstr>
  </property>
</Properties>
</file>